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76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0" r:id="rId36"/>
    <p:sldId id="292" r:id="rId37"/>
    <p:sldId id="293" r:id="rId38"/>
    <p:sldId id="296" r:id="rId39"/>
    <p:sldId id="294" r:id="rId40"/>
    <p:sldId id="295" r:id="rId41"/>
    <p:sldId id="29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81C77-36FF-472D-9809-C8F2698A4524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90F94-78D7-4FAA-94C3-47DC30E571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9646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Benchmarks located in footprint of bridge and road</a:t>
            </a:r>
            <a:r>
              <a:rPr lang="en-CA" baseline="0" dirty="0" smtClean="0"/>
              <a:t> approach so will not be in place once constructed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0334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Not enough survey information gathered for the road approach design.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5442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Structure had piles placed according to GA.  Structure drawings had slightly</a:t>
            </a:r>
            <a:r>
              <a:rPr lang="en-CA" baseline="0" dirty="0" smtClean="0"/>
              <a:t> different.  Needed to add shims between girders and ballast wall.  Needed to add extra stiffeners and add extra plate to bottom of pile cap.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8654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Extra stiffener required due</a:t>
            </a:r>
            <a:r>
              <a:rPr lang="en-CA" baseline="0" dirty="0" smtClean="0"/>
              <a:t> to bearing location needing to be changed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130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Road had soft spots</a:t>
            </a:r>
            <a:r>
              <a:rPr lang="en-CA" baseline="0" dirty="0" smtClean="0"/>
              <a:t> and tight corners identified ahead of time so that they could be dealt with prior to structure hauled in to site.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305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Supplier</a:t>
            </a:r>
            <a:r>
              <a:rPr lang="en-CA" baseline="0" dirty="0" smtClean="0"/>
              <a:t> was made aware of road condition limitations so in discussion with contractor a driving dolly was used to get the structure into site.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5534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Load shifted </a:t>
            </a:r>
            <a:r>
              <a:rPr lang="en-CA" dirty="0" err="1" smtClean="0"/>
              <a:t>enroute</a:t>
            </a:r>
            <a:r>
              <a:rPr lang="en-CA" dirty="0" smtClean="0"/>
              <a:t> to site.</a:t>
            </a:r>
            <a:r>
              <a:rPr lang="en-CA" baseline="0" dirty="0" smtClean="0"/>
              <a:t>  Took crew half a day to secure the load safely and unload.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9476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Directions to drop a trailer at bottom of road system was ignored.  Driver became</a:t>
            </a:r>
            <a:r>
              <a:rPr lang="en-CA" baseline="0" dirty="0" smtClean="0"/>
              <a:t> worried and drop the trailer part way in on a steep grade.  When started up again truck bounced over to bank and could not recover.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3913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Truck did not negotiate road into site.</a:t>
            </a:r>
            <a:r>
              <a:rPr lang="en-CA" baseline="0" dirty="0" smtClean="0"/>
              <a:t>  Investigation by trucking company identified driver error.  Extra work required to inspect, prescription and repairs for slab girders.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5156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Not enough grout sent with bridge.  Had to get more sent up by supplier.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7675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Having to mag drill holes on site.  Discuss structure where one post fell off on transport then was the wrong structure anyhow that was sent.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3144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One set of Nelson studs welded</a:t>
            </a:r>
            <a:r>
              <a:rPr lang="en-CA" baseline="0" dirty="0" smtClean="0"/>
              <a:t> onto the wrong location on girder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7682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This structure had</a:t>
            </a:r>
            <a:r>
              <a:rPr lang="en-CA" baseline="0" dirty="0" smtClean="0"/>
              <a:t> many issues.  Welding issues, honeycombed concrete, bolt on ballast wall with holes in wrong location, old can of bitumen paint sent.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4526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More risk for scour.  As well,</a:t>
            </a:r>
            <a:r>
              <a:rPr lang="en-CA" baseline="0" dirty="0" smtClean="0"/>
              <a:t> raising footing elevation may cause conflict with rip rap.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5520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Our contracts require minimum equipment</a:t>
            </a:r>
            <a:r>
              <a:rPr lang="en-CA" baseline="0" dirty="0" smtClean="0"/>
              <a:t> for compaction.  Identify suitable material under footing as well.  May require </a:t>
            </a:r>
            <a:r>
              <a:rPr lang="en-CA" baseline="0" dirty="0" err="1" smtClean="0"/>
              <a:t>subexcavation</a:t>
            </a:r>
            <a:r>
              <a:rPr lang="en-CA" baseline="0" dirty="0" smtClean="0"/>
              <a:t> and fill with rock to desired elevation if unsuitable material.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8572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Contractor</a:t>
            </a:r>
            <a:r>
              <a:rPr lang="en-CA" baseline="0" dirty="0" smtClean="0"/>
              <a:t> would have gone ahead with this if </a:t>
            </a:r>
            <a:r>
              <a:rPr lang="en-CA" baseline="0" dirty="0" err="1" smtClean="0"/>
              <a:t>PoR</a:t>
            </a:r>
            <a:r>
              <a:rPr lang="en-CA" baseline="0" dirty="0" smtClean="0"/>
              <a:t> had not come to site to inspect footing conditions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1275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Contractor did not want to blast rip rap.  Collected rock from </a:t>
            </a:r>
            <a:r>
              <a:rPr lang="en-CA" dirty="0" err="1" smtClean="0"/>
              <a:t>ditchline</a:t>
            </a:r>
            <a:r>
              <a:rPr lang="en-CA" dirty="0" smtClean="0"/>
              <a:t>.  Non angular  and not right gradation.  Need to ensure right size.  Contractor may be bringing in too</a:t>
            </a:r>
            <a:r>
              <a:rPr lang="en-CA" baseline="0" dirty="0" smtClean="0"/>
              <a:t> small of rip rap.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2021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866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Contractor convinced monitor</a:t>
            </a:r>
            <a:r>
              <a:rPr lang="en-CA" baseline="0" dirty="0" smtClean="0"/>
              <a:t> to scrounge local rock so ended up short of rock required.  Required thickness not attained.  Not </a:t>
            </a:r>
            <a:r>
              <a:rPr lang="en-CA" baseline="0" dirty="0" err="1" smtClean="0"/>
              <a:t>subexcavated</a:t>
            </a:r>
            <a:r>
              <a:rPr lang="en-CA" baseline="0" dirty="0" smtClean="0"/>
              <a:t> to required depth as contractor did not bring pump and made case that water was getting into the excavation.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3165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Snug</a:t>
            </a:r>
            <a:r>
              <a:rPr lang="en-CA" baseline="0" dirty="0" smtClean="0"/>
              <a:t> tight then turn nut based upon criteria based on ratio of bolt length to diameter.  May be different requirements between web bolts and the flange bolts.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7989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Contractors</a:t>
            </a:r>
            <a:r>
              <a:rPr lang="en-CA" baseline="0" dirty="0" smtClean="0"/>
              <a:t> did not account for change in bolt length to diameter ratio for the flanges.  Instead of 1/3 turn these were supposed to be ½ turn.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51053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Contractor may try and add too much water to grout as it is easier to work with.  Our</a:t>
            </a:r>
            <a:r>
              <a:rPr lang="en-CA" baseline="0" dirty="0" smtClean="0"/>
              <a:t> contracts require an independent third party to gather the samples and test the grout strength.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57328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Cold weather grouting procedures may need to be followed.  Heat the structure </a:t>
            </a:r>
            <a:r>
              <a:rPr lang="en-CA" baseline="0" dirty="0" smtClean="0"/>
              <a:t>prior to grouting.  Heating of the water required.  Hoard the bridge and heat for the overnight period.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4205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Coring samples may be required or may be</a:t>
            </a:r>
            <a:r>
              <a:rPr lang="en-CA" baseline="0" dirty="0" smtClean="0"/>
              <a:t> acceptable to use a Schmidt hammer to determine grout strength.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1167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If doing compaction testing then need to gather soil</a:t>
            </a:r>
            <a:r>
              <a:rPr lang="en-CA" baseline="0" dirty="0" smtClean="0"/>
              <a:t> sample to be tested to get proctor information prior.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41736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Examples of welding errors.  NDE (non destructive examination) testing may include</a:t>
            </a:r>
            <a:r>
              <a:rPr lang="en-CA" baseline="0" dirty="0" smtClean="0"/>
              <a:t> visual, mag particle, liquid penetration, ultrasound.  Bearing plate welded to top of pile with too big of a fillet and not enough heat sink so warped plate.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48341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If driving refusal is not met PDA (pile driving analyzer) testing may be needed to verify</a:t>
            </a:r>
            <a:r>
              <a:rPr lang="en-CA" baseline="0" dirty="0" smtClean="0"/>
              <a:t> capacity.  Have wording in contract to accommodate this possibility.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65153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Not enough oversight</a:t>
            </a:r>
            <a:r>
              <a:rPr lang="en-CA" baseline="0" dirty="0" smtClean="0"/>
              <a:t> on the install can lead to problems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90123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Examples of problems that can occur with not enough oversight.  Grout not put under tower.</a:t>
            </a:r>
            <a:r>
              <a:rPr lang="en-CA" baseline="0" dirty="0" smtClean="0"/>
              <a:t>  One side of structure backfilled and compacted with nothing on the other side.  Uneven forces on </a:t>
            </a:r>
            <a:r>
              <a:rPr lang="en-CA" baseline="0" smtClean="0"/>
              <a:t>the structure.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90F94-78D7-4FAA-94C3-47DC30E57149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620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7313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601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431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921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16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870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46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187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74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609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930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CAE85-AA40-4E8C-A7A4-712D3DF34797}" type="datetimeFigureOut">
              <a:rPr lang="en-CA" smtClean="0"/>
              <a:t>2016-11-04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90883-4549-4FA5-8E93-DD86F2F84A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933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930226"/>
          </a:xfrm>
        </p:spPr>
        <p:txBody>
          <a:bodyPr>
            <a:normAutofit fontScale="90000"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Bridge Contracting Issues:</a:t>
            </a:r>
            <a:br>
              <a:rPr lang="en-CA" b="1" dirty="0" smtClean="0">
                <a:solidFill>
                  <a:srgbClr val="FF0000"/>
                </a:solidFill>
              </a:rPr>
            </a:br>
            <a:r>
              <a:rPr lang="en-CA" b="1" dirty="0" smtClean="0">
                <a:solidFill>
                  <a:srgbClr val="FF0000"/>
                </a:solidFill>
              </a:rPr>
              <a:t>Common Problems, Lessons Learned and Monitoring</a:t>
            </a:r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07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22082" y="907597"/>
            <a:ext cx="72728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Survey and Layout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Material Supply and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Footings and Rip Rap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Girder Splice / Turn of Nut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Specification Verification /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Inspection / Monitoring/ Professional of Record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28273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Survey and Layout</a:t>
            </a:r>
            <a:endParaRPr lang="en-CA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Ensure all parameters of area to be surveyed identified</a:t>
            </a:r>
          </a:p>
          <a:p>
            <a:r>
              <a:rPr lang="en-CA" b="1" dirty="0" smtClean="0"/>
              <a:t>Permanent benchmarks established</a:t>
            </a:r>
          </a:p>
          <a:p>
            <a:r>
              <a:rPr lang="en-CA" b="1" dirty="0" smtClean="0"/>
              <a:t>Verify General Arrangement vs Structure Drawings</a:t>
            </a:r>
          </a:p>
          <a:p>
            <a:r>
              <a:rPr lang="en-CA" b="1" dirty="0" smtClean="0"/>
              <a:t>Qualified personnel at layout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1667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" r="1883"/>
          <a:stretch>
            <a:fillRect/>
          </a:stretch>
        </p:blipFill>
        <p:spPr>
          <a:xfrm>
            <a:off x="684213" y="612775"/>
            <a:ext cx="7991475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688" y="4869160"/>
            <a:ext cx="5486400" cy="1368152"/>
          </a:xfrm>
        </p:spPr>
        <p:txBody>
          <a:bodyPr>
            <a:noAutofit/>
          </a:bodyPr>
          <a:lstStyle/>
          <a:p>
            <a:r>
              <a:rPr lang="en-CA" sz="2800" b="1" dirty="0" smtClean="0"/>
              <a:t>Review General Arrangement Drawing for completeness and survey requirements</a:t>
            </a:r>
            <a:endParaRPr lang="en-CA" sz="2800" b="1" dirty="0"/>
          </a:p>
        </p:txBody>
      </p:sp>
      <p:sp>
        <p:nvSpPr>
          <p:cNvPr id="7" name="Oval 6"/>
          <p:cNvSpPr/>
          <p:nvPr/>
        </p:nvSpPr>
        <p:spPr>
          <a:xfrm>
            <a:off x="7308304" y="2780928"/>
            <a:ext cx="144016" cy="14401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7384009" y="1772816"/>
            <a:ext cx="144016" cy="14401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3059832" y="1844824"/>
            <a:ext cx="144016" cy="14401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3131840" y="2636912"/>
            <a:ext cx="144016" cy="14401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901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9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7" r="12357"/>
          <a:stretch>
            <a:fillRect/>
          </a:stretch>
        </p:blipFill>
        <p:spPr>
          <a:xfrm>
            <a:off x="611188" y="612775"/>
            <a:ext cx="76327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400" b="1" dirty="0" smtClean="0"/>
              <a:t>Ensure required extents are gathered</a:t>
            </a:r>
            <a:endParaRPr lang="en-CA" sz="2400" b="1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211960" y="908720"/>
            <a:ext cx="1008112" cy="432048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00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sz="2400" b="1" dirty="0" smtClean="0"/>
              <a:t>Check Structure Drawings at Layout versus GA Drawings</a:t>
            </a:r>
            <a:endParaRPr lang="en-CA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0648"/>
            <a:ext cx="540060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676456" cy="616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2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>
          <a:xfrm>
            <a:off x="395536" y="260648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400" b="1" dirty="0" smtClean="0"/>
              <a:t>Experienced crew on layout required</a:t>
            </a:r>
            <a:endParaRPr lang="en-CA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412776"/>
            <a:ext cx="4820369" cy="36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 smtClean="0"/>
              <a:t>Material Supply and Delivery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2276872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b="1" dirty="0" smtClean="0"/>
              <a:t>Verify road conditions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b="1" dirty="0" smtClean="0"/>
              <a:t>Ensure supplier is aware of road constraints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b="1" dirty="0" smtClean="0"/>
              <a:t>Verify delivery of all structure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b="1" dirty="0" smtClean="0"/>
              <a:t>Verify condition of components delivered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885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Road conditions may need to be addressed prior to structure delivery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85908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2000" b="1" dirty="0" smtClean="0"/>
              <a:t>Identify road conditions to site adequately so that proper accommodations made to deliver structure to site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12658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612774"/>
            <a:ext cx="6091064" cy="447240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2000" b="1" dirty="0" smtClean="0"/>
              <a:t>Many issues in the past with inadequate trucks and/or drivers delivering to site.  As well, trucks not loaded correctly.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2782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612774"/>
            <a:ext cx="7920880" cy="5624537"/>
          </a:xfrm>
        </p:spPr>
      </p:pic>
    </p:spTree>
    <p:extLst>
      <p:ext uri="{BB962C8B-B14F-4D97-AF65-F5344CB8AC3E}">
        <p14:creationId xmlns:p14="http://schemas.microsoft.com/office/powerpoint/2010/main" val="259582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612774"/>
            <a:ext cx="7920880" cy="5480522"/>
          </a:xfrm>
        </p:spPr>
      </p:pic>
    </p:spTree>
    <p:extLst>
      <p:ext uri="{BB962C8B-B14F-4D97-AF65-F5344CB8AC3E}">
        <p14:creationId xmlns:p14="http://schemas.microsoft.com/office/powerpoint/2010/main" val="1863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>
          <a:xfrm>
            <a:off x="1331640" y="612774"/>
            <a:ext cx="6408712" cy="440040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Verify that all bridge components arrive at site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00349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" r="40"/>
          <a:stretch>
            <a:fillRect/>
          </a:stretch>
        </p:blipFill>
        <p:spPr>
          <a:xfrm>
            <a:off x="1259632" y="612774"/>
            <a:ext cx="6019056" cy="447240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Look for manufacturing errors on supplies delivered to site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30905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612774"/>
            <a:ext cx="7056784" cy="5408513"/>
          </a:xfrm>
        </p:spPr>
      </p:pic>
    </p:spTree>
    <p:extLst>
      <p:ext uri="{BB962C8B-B14F-4D97-AF65-F5344CB8AC3E}">
        <p14:creationId xmlns:p14="http://schemas.microsoft.com/office/powerpoint/2010/main" val="277917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4608512" cy="345638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628800"/>
            <a:ext cx="4614664" cy="4541118"/>
          </a:xfrm>
        </p:spPr>
      </p:pic>
    </p:spTree>
    <p:extLst>
      <p:ext uri="{BB962C8B-B14F-4D97-AF65-F5344CB8AC3E}">
        <p14:creationId xmlns:p14="http://schemas.microsoft.com/office/powerpoint/2010/main" val="29359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Footings and Rip Rap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b="1" dirty="0" smtClean="0"/>
              <a:t>Placing footings at proper elevation</a:t>
            </a:r>
          </a:p>
          <a:p>
            <a:r>
              <a:rPr lang="en-CA" sz="2400" b="1" dirty="0" smtClean="0"/>
              <a:t>Ensuring proper compaction</a:t>
            </a:r>
          </a:p>
          <a:p>
            <a:r>
              <a:rPr lang="en-CA" sz="2400" b="1" dirty="0" smtClean="0"/>
              <a:t>Ensuring appropriate rip rap selection</a:t>
            </a:r>
          </a:p>
          <a:p>
            <a:r>
              <a:rPr lang="en-CA" sz="2400" b="1" dirty="0" smtClean="0"/>
              <a:t>Rip rap to be placed to proper depth </a:t>
            </a:r>
          </a:p>
          <a:p>
            <a:r>
              <a:rPr lang="en-CA" sz="2400" b="1" dirty="0" smtClean="0"/>
              <a:t>Rip rap to be placed to proper thickness</a:t>
            </a:r>
          </a:p>
          <a:p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409859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612774"/>
            <a:ext cx="6408712" cy="454441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Problems can be encountered when footings are placed too high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60482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387" y="612774"/>
            <a:ext cx="6155233" cy="46164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Proper compaction under the footings is necessary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8227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5832648" cy="437448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16832"/>
            <a:ext cx="5449292" cy="4032447"/>
          </a:xfrm>
        </p:spPr>
      </p:pic>
      <p:sp>
        <p:nvSpPr>
          <p:cNvPr id="6" name="TextBox 5"/>
          <p:cNvSpPr txBox="1"/>
          <p:nvPr/>
        </p:nvSpPr>
        <p:spPr>
          <a:xfrm>
            <a:off x="683568" y="5949280"/>
            <a:ext cx="662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Poor footing compaction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62565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>
          <a:xfrm>
            <a:off x="1043608" y="612774"/>
            <a:ext cx="6696744" cy="46164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Improper rip rap selection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8507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612774"/>
            <a:ext cx="6552728" cy="46164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Rip rap to be keyed to the depth shown in GA drawings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398269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548680"/>
            <a:ext cx="6624736" cy="476044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5656" y="5589240"/>
            <a:ext cx="5486400" cy="804862"/>
          </a:xfrm>
        </p:spPr>
        <p:txBody>
          <a:bodyPr>
            <a:normAutofit/>
          </a:bodyPr>
          <a:lstStyle/>
          <a:p>
            <a:r>
              <a:rPr lang="en-CA" sz="2000" b="1" dirty="0" smtClean="0"/>
              <a:t>Ensure proper thickness of rip rap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7153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5302408" cy="396044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72816"/>
            <a:ext cx="5591630" cy="4176464"/>
          </a:xfrm>
        </p:spPr>
      </p:pic>
      <p:sp>
        <p:nvSpPr>
          <p:cNvPr id="7" name="TextBox 6"/>
          <p:cNvSpPr txBox="1"/>
          <p:nvPr/>
        </p:nvSpPr>
        <p:spPr>
          <a:xfrm>
            <a:off x="755576" y="6237312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Rip rap not installed to depth or thickness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352288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Girder Splice / Turn of Nut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1691516"/>
            <a:ext cx="61206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Discuss Methodology with Contractor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Discuss Bolt Lengths and Amount of Turn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Identify Marking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395666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Proper Turn of Nut Methodology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5400600" cy="40504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56792"/>
            <a:ext cx="4618608" cy="5040560"/>
          </a:xfrm>
        </p:spPr>
      </p:pic>
    </p:spTree>
    <p:extLst>
      <p:ext uri="{BB962C8B-B14F-4D97-AF65-F5344CB8AC3E}">
        <p14:creationId xmlns:p14="http://schemas.microsoft.com/office/powerpoint/2010/main" val="130019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88640"/>
            <a:ext cx="5947048" cy="440040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Can be expensive to rectify if done wrong</a:t>
            </a:r>
            <a:endParaRPr lang="en-CA" sz="2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200" y="908720"/>
            <a:ext cx="5796136" cy="434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Specification Verification / Testing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276872"/>
            <a:ext cx="7488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Identify Parameters to be </a:t>
            </a:r>
            <a:r>
              <a:rPr lang="en-CA" sz="2000" b="1" dirty="0" err="1" smtClean="0"/>
              <a:t>verfied</a:t>
            </a:r>
            <a:r>
              <a:rPr lang="en-CA" sz="2000" b="1" dirty="0" smtClean="0"/>
              <a:t> and testing procedure to be used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Grout sample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Nuclear </a:t>
            </a:r>
            <a:r>
              <a:rPr lang="en-CA" sz="2000" b="1" dirty="0" err="1" smtClean="0"/>
              <a:t>Densomiter</a:t>
            </a:r>
            <a:r>
              <a:rPr lang="en-CA" sz="2000" b="1" dirty="0" smtClean="0"/>
              <a:t> for compaction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Weld inspection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PDA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smtClean="0"/>
              <a:t>Ensure testing requirements are adhered 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smtClean="0"/>
              <a:t>Have mechanism in place to deal with non compliance</a:t>
            </a:r>
            <a:endParaRPr lang="en-CA" sz="2000" b="1" dirty="0"/>
          </a:p>
          <a:p>
            <a:pPr lvl="1"/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92952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Grout Sampling</a:t>
            </a:r>
            <a:endParaRPr lang="en-CA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5472840" cy="410463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348706"/>
            <a:ext cx="4762872" cy="4104630"/>
          </a:xfrm>
        </p:spPr>
      </p:pic>
    </p:spTree>
    <p:extLst>
      <p:ext uri="{BB962C8B-B14F-4D97-AF65-F5344CB8AC3E}">
        <p14:creationId xmlns:p14="http://schemas.microsoft.com/office/powerpoint/2010/main" val="228934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13" y="1412875"/>
            <a:ext cx="6059487" cy="3963988"/>
          </a:xfrm>
        </p:spPr>
      </p:pic>
      <p:sp>
        <p:nvSpPr>
          <p:cNvPr id="7" name="TextBox 6"/>
          <p:cNvSpPr txBox="1"/>
          <p:nvPr/>
        </p:nvSpPr>
        <p:spPr>
          <a:xfrm>
            <a:off x="683568" y="6165304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/>
              <a:t>Weather conditions may affect grouting requirements</a:t>
            </a:r>
            <a:endParaRPr lang="en-CA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861696"/>
            <a:ext cx="4404811" cy="330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6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r="20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Additional measures may be required to gather samples if not taken properly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95731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Nuclear </a:t>
            </a:r>
            <a:r>
              <a:rPr lang="en-CA" sz="2000" b="1" dirty="0" err="1" smtClean="0"/>
              <a:t>densomiter</a:t>
            </a:r>
            <a:r>
              <a:rPr lang="en-CA" sz="2000" b="1" dirty="0" smtClean="0"/>
              <a:t> testing done to verify compaction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18172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NDE weld inspections may be warranted</a:t>
            </a:r>
            <a:endParaRPr lang="en-CA" sz="20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7" b="5677"/>
          <a:stretch>
            <a:fillRect/>
          </a:stretch>
        </p:blipFill>
        <p:spPr bwMode="auto">
          <a:xfrm>
            <a:off x="323528" y="116632"/>
            <a:ext cx="499255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mrfennel\AppData\Local\Microsoft\Windows\Temporary Internet Files\Content.Outlook\PRFVXCOD\IMG_04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96752"/>
            <a:ext cx="5616624" cy="41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63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anchor="t">
            <a:normAutofit/>
          </a:bodyPr>
          <a:lstStyle/>
          <a:p>
            <a:r>
              <a:rPr lang="en-CA" sz="2000" b="1" dirty="0" smtClean="0"/>
              <a:t>Example Weld Inspection </a:t>
            </a:r>
            <a:br>
              <a:rPr lang="en-CA" sz="2000" b="1" dirty="0" smtClean="0"/>
            </a:br>
            <a:r>
              <a:rPr lang="en-CA" sz="2000" b="1" dirty="0" smtClean="0"/>
              <a:t>Report</a:t>
            </a:r>
            <a:endParaRPr lang="en-CA" sz="20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6752"/>
            <a:ext cx="822960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5696" y="5805264"/>
            <a:ext cx="5486400" cy="804862"/>
          </a:xfrm>
        </p:spPr>
        <p:txBody>
          <a:bodyPr>
            <a:normAutofit/>
          </a:bodyPr>
          <a:lstStyle/>
          <a:p>
            <a:r>
              <a:rPr lang="en-CA" sz="2000" b="1" dirty="0" smtClean="0"/>
              <a:t>Pile driving may require PDA testing</a:t>
            </a:r>
            <a:endParaRPr lang="en-CA" sz="2000" b="1" dirty="0"/>
          </a:p>
        </p:txBody>
      </p:sp>
      <p:pic>
        <p:nvPicPr>
          <p:cNvPr id="2051" name="Picture 3" descr="C:\Users\mrfennel\AppData\Local\Microsoft\Windows\Temporary Internet Files\Content.Outlook\PRFVXCOD\DSCN17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221" y="404664"/>
            <a:ext cx="5629632" cy="422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mrfennel\AppData\Local\Microsoft\Windows\Temporary Internet Files\Content.Outlook\PRFVXCOD\IMG_01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9760"/>
            <a:ext cx="51845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52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400" b="1" dirty="0" smtClean="0"/>
              <a:t>Inspection / Monitoring/ Professional of Record</a:t>
            </a:r>
            <a:endParaRPr lang="en-C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1700808"/>
            <a:ext cx="72728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Contract inspections should be conducted to a level appropriate to the complexity of the structure being installed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Use of contract monitors may be beneficial to ensure that structures are installed correctly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Ensure contract monitors have sufficient experience on bridge installation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Give contract monitors clear direction on responsibilities and reporting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Professional of Record (</a:t>
            </a:r>
            <a:r>
              <a:rPr lang="en-CA" sz="2000" b="1" dirty="0" err="1" smtClean="0"/>
              <a:t>PoR</a:t>
            </a:r>
            <a:r>
              <a:rPr lang="en-CA" sz="2000" b="1" dirty="0" smtClean="0"/>
              <a:t>) required for bridge installation sign 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err="1" smtClean="0"/>
              <a:t>PoR</a:t>
            </a:r>
            <a:r>
              <a:rPr lang="en-CA" sz="2000" b="1" dirty="0" smtClean="0"/>
              <a:t> can be supplied by the Ministry or included as a requirement of the bridge installation contractor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/>
              <a:t>Ensure clear direction on key phases expected to be reviewed by </a:t>
            </a:r>
            <a:r>
              <a:rPr lang="en-CA" sz="2000" b="1" dirty="0" err="1" smtClean="0"/>
              <a:t>PoR</a:t>
            </a:r>
            <a:r>
              <a:rPr lang="en-CA" sz="2000" b="1" dirty="0" smtClean="0"/>
              <a:t> 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63663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800533" cy="3600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589240"/>
            <a:ext cx="8280920" cy="936104"/>
          </a:xfrm>
        </p:spPr>
        <p:txBody>
          <a:bodyPr>
            <a:normAutofit/>
          </a:bodyPr>
          <a:lstStyle/>
          <a:p>
            <a:pPr algn="l"/>
            <a:r>
              <a:rPr lang="en-CA" sz="2000" b="1" dirty="0" smtClean="0"/>
              <a:t>Inadequate review of structure installation may result in deficiencies to structure in the future</a:t>
            </a:r>
            <a:endParaRPr lang="en-CA" sz="2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052736"/>
            <a:ext cx="4660940" cy="3960440"/>
          </a:xfrm>
        </p:spPr>
      </p:pic>
      <p:pic>
        <p:nvPicPr>
          <p:cNvPr id="1026" name="Picture 2" descr="C:\Users\mrfennel\AppData\Local\Microsoft\Windows\Temporary Internet Files\Content.Outlook\PRFVXCOD\PART_1466014646173_IMG_124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24669"/>
            <a:ext cx="4505571" cy="42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59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rfennel\AppData\Local\Microsoft\Windows\Temporary Internet Files\Content.Outlook\PRFVXCOD\IMG_04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5724128" cy="427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rfennel\AppData\Local\Microsoft\Windows\Temporary Internet Files\Content.Outlook\PRFVXCOD\IMG_04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71009"/>
            <a:ext cx="5877272" cy="43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75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1248</Words>
  <Application>Microsoft Office PowerPoint</Application>
  <PresentationFormat>On-screen Show (4:3)</PresentationFormat>
  <Paragraphs>127</Paragraphs>
  <Slides>41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Bridge Contracting Issues: Common Problems, Lessons Learned and Monitoring</vt:lpstr>
      <vt:lpstr>PowerPoint Presentation</vt:lpstr>
      <vt:lpstr>Survey and Layout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Material Supply and Delivery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Footings and Rip Rap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Girder Splice / Turn of Nut</vt:lpstr>
      <vt:lpstr>Proper Turn of Nut Methodology</vt:lpstr>
      <vt:lpstr>PowerPoint Presentation</vt:lpstr>
      <vt:lpstr>Specification Verification / Testing</vt:lpstr>
      <vt:lpstr>Grout Sampling</vt:lpstr>
      <vt:lpstr>PowerPoint Presentation</vt:lpstr>
      <vt:lpstr>PowerPoint Presentation</vt:lpstr>
      <vt:lpstr>PowerPoint Presentation</vt:lpstr>
      <vt:lpstr>PowerPoint Presentation</vt:lpstr>
      <vt:lpstr>Example Weld Inspection  Report</vt:lpstr>
      <vt:lpstr>PowerPoint Presentation</vt:lpstr>
      <vt:lpstr>Inspection / Monitoring/ Professional of Record</vt:lpstr>
      <vt:lpstr>Inadequate review of structure installation may result in deficiencies to structure in the future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Contracting Issues: Common Problems and Lessons Learned</dc:title>
  <dc:creator>Fennell, Martin R FLNR:EX</dc:creator>
  <cp:lastModifiedBy>Fennell, Martin R FLNR:EX</cp:lastModifiedBy>
  <cp:revision>48</cp:revision>
  <dcterms:created xsi:type="dcterms:W3CDTF">2016-10-31T17:28:40Z</dcterms:created>
  <dcterms:modified xsi:type="dcterms:W3CDTF">2016-11-04T19:10:20Z</dcterms:modified>
</cp:coreProperties>
</file>